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2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49DA4-1920-48E8-873D-519B9E127C6F}" type="datetimeFigureOut">
              <a:rPr lang="pt-BR" smtClean="0"/>
              <a:pPr/>
              <a:t>09/04/2024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68CB6-B308-422A-8C8B-C1007DADB0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68CB6-B308-422A-8C8B-C1007DADB06F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68CB6-B308-422A-8C8B-C1007DADB06F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68CB6-B308-422A-8C8B-C1007DADB06F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68CB6-B308-422A-8C8B-C1007DADB06F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68CB6-B308-422A-8C8B-C1007DADB06F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68CB6-B308-422A-8C8B-C1007DADB06F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68CB6-B308-422A-8C8B-C1007DADB06F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68CB6-B308-422A-8C8B-C1007DADB06F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68CB6-B308-422A-8C8B-C1007DADB06F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68CB6-B308-422A-8C8B-C1007DADB06F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68CB6-B308-422A-8C8B-C1007DADB06F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E3D6-B770-4BD4-80E9-F203383F6174}" type="datetimeFigureOut">
              <a:rPr lang="pt-BR" smtClean="0"/>
              <a:pPr/>
              <a:t>09/04/2024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2757-3364-4271-98BA-3503941E71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E3D6-B770-4BD4-80E9-F203383F6174}" type="datetimeFigureOut">
              <a:rPr lang="pt-BR" smtClean="0"/>
              <a:pPr/>
              <a:t>09/04/2024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2757-3364-4271-98BA-3503941E71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E3D6-B770-4BD4-80E9-F203383F6174}" type="datetimeFigureOut">
              <a:rPr lang="pt-BR" smtClean="0"/>
              <a:pPr/>
              <a:t>09/04/2024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2757-3364-4271-98BA-3503941E71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E3D6-B770-4BD4-80E9-F203383F6174}" type="datetimeFigureOut">
              <a:rPr lang="pt-BR" smtClean="0"/>
              <a:pPr/>
              <a:t>09/04/2024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2757-3364-4271-98BA-3503941E71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E3D6-B770-4BD4-80E9-F203383F6174}" type="datetimeFigureOut">
              <a:rPr lang="pt-BR" smtClean="0"/>
              <a:pPr/>
              <a:t>09/04/2024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2757-3364-4271-98BA-3503941E71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E3D6-B770-4BD4-80E9-F203383F6174}" type="datetimeFigureOut">
              <a:rPr lang="pt-BR" smtClean="0"/>
              <a:pPr/>
              <a:t>09/04/2024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2757-3364-4271-98BA-3503941E71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E3D6-B770-4BD4-80E9-F203383F6174}" type="datetimeFigureOut">
              <a:rPr lang="pt-BR" smtClean="0"/>
              <a:pPr/>
              <a:t>09/04/2024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2757-3364-4271-98BA-3503941E71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E3D6-B770-4BD4-80E9-F203383F6174}" type="datetimeFigureOut">
              <a:rPr lang="pt-BR" smtClean="0"/>
              <a:pPr/>
              <a:t>09/04/2024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2757-3364-4271-98BA-3503941E71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E3D6-B770-4BD4-80E9-F203383F6174}" type="datetimeFigureOut">
              <a:rPr lang="pt-BR" smtClean="0"/>
              <a:pPr/>
              <a:t>09/04/2024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2757-3364-4271-98BA-3503941E71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E3D6-B770-4BD4-80E9-F203383F6174}" type="datetimeFigureOut">
              <a:rPr lang="pt-BR" smtClean="0"/>
              <a:pPr/>
              <a:t>09/04/2024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2757-3364-4271-98BA-3503941E71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E3D6-B770-4BD4-80E9-F203383F6174}" type="datetimeFigureOut">
              <a:rPr lang="pt-BR" smtClean="0"/>
              <a:pPr/>
              <a:t>09/04/2024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2757-3364-4271-98BA-3503941E71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0E3D6-B770-4BD4-80E9-F203383F6174}" type="datetimeFigureOut">
              <a:rPr lang="pt-BR" smtClean="0"/>
              <a:pPr/>
              <a:t>09/04/2024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F2757-3364-4271-98BA-3503941E71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marca_PNAB_CMYK_preferenci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85728"/>
            <a:ext cx="7000924" cy="3825616"/>
          </a:xfrm>
          <a:prstGeom prst="rect">
            <a:avLst/>
          </a:prstGeom>
        </p:spPr>
      </p:pic>
      <p:pic>
        <p:nvPicPr>
          <p:cNvPr id="5" name="Imagem 4" descr="marca gov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4572008"/>
            <a:ext cx="3051847" cy="1656000"/>
          </a:xfrm>
          <a:prstGeom prst="rect">
            <a:avLst/>
          </a:prstGeom>
        </p:spPr>
      </p:pic>
      <p:pic>
        <p:nvPicPr>
          <p:cNvPr id="10" name="Imagem 9" descr="CASIMIRO_logotip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89950" y="4286256"/>
            <a:ext cx="3968000" cy="2232000"/>
          </a:xfrm>
          <a:prstGeom prst="rect">
            <a:avLst/>
          </a:prstGeom>
        </p:spPr>
      </p:pic>
      <p:pic>
        <p:nvPicPr>
          <p:cNvPr id="11" name="Imagem 10" descr="logo sem fundo (1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3992" y="4929198"/>
            <a:ext cx="2643496" cy="900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marca_PNAB_CMYK_preferenci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14290"/>
            <a:ext cx="1285884" cy="702664"/>
          </a:xfrm>
          <a:prstGeom prst="rect">
            <a:avLst/>
          </a:prstGeom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142976" y="1428736"/>
            <a:ext cx="6858048" cy="78581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t-BR" sz="4400" b="1" dirty="0" smtClean="0"/>
              <a:t>EIXO 6 – LINGUAGENS DIGITAIS</a:t>
            </a:r>
            <a:endParaRPr lang="pt-BR" b="1" dirty="0"/>
          </a:p>
        </p:txBody>
      </p:sp>
      <p:sp>
        <p:nvSpPr>
          <p:cNvPr id="5" name="Retângulo 4"/>
          <p:cNvSpPr/>
          <p:nvPr/>
        </p:nvSpPr>
        <p:spPr>
          <a:xfrm>
            <a:off x="607191" y="3000372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Desenvolvimento </a:t>
            </a:r>
            <a:r>
              <a:rPr lang="pt-BR" sz="2400" dirty="0"/>
              <a:t>de Aplicativo com foco na divulgação da cultura local, eventos, notícias e demais ferramentas de interação publico/produtor</a:t>
            </a:r>
            <a:r>
              <a:rPr lang="pt-BR" sz="2400" dirty="0" smtClean="0"/>
              <a:t>.</a:t>
            </a:r>
          </a:p>
          <a:p>
            <a:pPr algn="ctr"/>
            <a:r>
              <a:rPr lang="pt-BR" sz="2400" dirty="0" smtClean="0"/>
              <a:t>25.000,00</a:t>
            </a:r>
            <a:endParaRPr lang="pt-B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marca_PNAB_CMYK_preferenci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14290"/>
            <a:ext cx="1285884" cy="702664"/>
          </a:xfrm>
          <a:prstGeom prst="rect">
            <a:avLst/>
          </a:prstGeom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142976" y="1142984"/>
            <a:ext cx="6858048" cy="4286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2800" b="1" dirty="0" smtClean="0"/>
              <a:t>EIXO 7 – ARTESANATO e ARTES PLÁSTICAS</a:t>
            </a:r>
            <a:endParaRPr lang="pt-BR" sz="2800" b="1" dirty="0"/>
          </a:p>
        </p:txBody>
      </p:sp>
      <p:sp>
        <p:nvSpPr>
          <p:cNvPr id="5" name="Retângulo 4"/>
          <p:cNvSpPr/>
          <p:nvPr/>
        </p:nvSpPr>
        <p:spPr>
          <a:xfrm>
            <a:off x="607191" y="1928802"/>
            <a:ext cx="79296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Prêmio </a:t>
            </a:r>
            <a:r>
              <a:rPr lang="pt-BR" sz="2400" dirty="0"/>
              <a:t>Artesanato Regional para desenvolvimento de peças que retratem a cultura local, a história, a geografia, os materiais, </a:t>
            </a:r>
            <a:r>
              <a:rPr lang="pt-BR" sz="2400" dirty="0" smtClean="0"/>
              <a:t>etc. - 15.000,00</a:t>
            </a:r>
          </a:p>
          <a:p>
            <a:pPr algn="ctr"/>
            <a:endParaRPr lang="pt-BR" sz="2400" dirty="0" smtClean="0"/>
          </a:p>
          <a:p>
            <a:pPr algn="ctr"/>
            <a:r>
              <a:rPr lang="pt-BR" sz="2400" dirty="0" smtClean="0"/>
              <a:t>Aquisição </a:t>
            </a:r>
            <a:r>
              <a:rPr lang="pt-BR" sz="2400" dirty="0"/>
              <a:t>de acervo de peças de artistas plásticos locais para composição de acervo da </a:t>
            </a:r>
            <a:r>
              <a:rPr lang="pt-BR" sz="2400" dirty="0" smtClean="0"/>
              <a:t>FCCA</a:t>
            </a:r>
            <a:r>
              <a:rPr lang="pt-BR" sz="2400" dirty="0"/>
              <a:t> </a:t>
            </a:r>
            <a:r>
              <a:rPr lang="pt-BR" sz="2400" dirty="0" smtClean="0"/>
              <a:t>- 5.000,00</a:t>
            </a:r>
          </a:p>
          <a:p>
            <a:pPr algn="ctr"/>
            <a:endParaRPr lang="pt-BR" sz="2400" dirty="0" smtClean="0"/>
          </a:p>
          <a:p>
            <a:pPr algn="ctr"/>
            <a:r>
              <a:rPr lang="pt-BR" sz="2400" dirty="0" smtClean="0"/>
              <a:t>Aquisição </a:t>
            </a:r>
            <a:r>
              <a:rPr lang="pt-BR" sz="2400" dirty="0"/>
              <a:t>de peças representativas do artesanato local para exposições permanentes e de circulação </a:t>
            </a:r>
            <a:r>
              <a:rPr lang="pt-BR" sz="2400" dirty="0" smtClean="0"/>
              <a:t>- 5.000,00</a:t>
            </a:r>
          </a:p>
          <a:p>
            <a:pPr algn="ctr"/>
            <a:endParaRPr lang="pt-BR" sz="2400" dirty="0" smtClean="0"/>
          </a:p>
          <a:p>
            <a:pPr algn="ctr"/>
            <a:r>
              <a:rPr lang="pt-BR" sz="2400" dirty="0" smtClean="0"/>
              <a:t>Manutenção </a:t>
            </a:r>
            <a:r>
              <a:rPr lang="pt-BR" sz="2400" dirty="0"/>
              <a:t>e conservação do acervo </a:t>
            </a:r>
            <a:r>
              <a:rPr lang="pt-BR" sz="2400" dirty="0" smtClean="0"/>
              <a:t>existente</a:t>
            </a:r>
            <a:r>
              <a:rPr lang="pt-BR" sz="2400" dirty="0"/>
              <a:t> </a:t>
            </a:r>
            <a:r>
              <a:rPr lang="pt-BR" sz="2400" dirty="0" smtClean="0"/>
              <a:t>- 5.000,00</a:t>
            </a:r>
            <a:endParaRPr lang="pt-BR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marca_PNAB_CMYK_preferenci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14290"/>
            <a:ext cx="1285884" cy="702664"/>
          </a:xfrm>
          <a:prstGeom prst="rect">
            <a:avLst/>
          </a:prstGeom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142976" y="1500174"/>
            <a:ext cx="6858048" cy="78581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pt-BR" sz="4400" b="1" dirty="0" smtClean="0"/>
              <a:t>RECOMENDAÇÕES DE LEITURA</a:t>
            </a:r>
            <a:endParaRPr lang="pt-BR" b="1" dirty="0"/>
          </a:p>
        </p:txBody>
      </p:sp>
      <p:sp>
        <p:nvSpPr>
          <p:cNvPr id="5" name="Retângulo 4"/>
          <p:cNvSpPr/>
          <p:nvPr/>
        </p:nvSpPr>
        <p:spPr>
          <a:xfrm>
            <a:off x="607191" y="3143248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/>
              <a:t>Para melhor orientar nas propostas, recomendamos a leitura da Lei 14.399/2022 e dos Decretos nº 11.740/2023 e 11.453/2023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Autofit/>
          </a:bodyPr>
          <a:lstStyle/>
          <a:p>
            <a:r>
              <a:rPr lang="pt-BR" sz="2000" dirty="0" smtClean="0"/>
              <a:t>A PNAB é uma oportunidade histórica de estruturar o sistema federativo de financiamento à cultura mediante os repasses da União aos Estados, Distrito Federal e Municípios de forma continuada. </a:t>
            </a:r>
          </a:p>
          <a:p>
            <a:r>
              <a:rPr lang="pt-BR" sz="2000" dirty="0" smtClean="0"/>
              <a:t>Será possível investir regularmente em projetos e programas.  Assim como poderão executar os recursos nas políticas culturais locais de maneira direta.</a:t>
            </a:r>
          </a:p>
          <a:p>
            <a:r>
              <a:rPr lang="pt-BR" sz="2000" dirty="0" smtClean="0"/>
              <a:t>Os Estados, o Distrito Federal e os Municípios poderão receber os recursos, anualmente, durante 5 anos. </a:t>
            </a:r>
          </a:p>
          <a:p>
            <a:r>
              <a:rPr lang="pt-BR" sz="2000" dirty="0" smtClean="0"/>
              <a:t>Os Municípios puderam enviar o Plano de Ação na plataforma </a:t>
            </a:r>
            <a:r>
              <a:rPr lang="pt-BR" sz="2000" dirty="0" err="1" smtClean="0"/>
              <a:t>Transferegov</a:t>
            </a:r>
            <a:r>
              <a:rPr lang="pt-BR" sz="2000" dirty="0" smtClean="0"/>
              <a:t> entre os dias 31/10/2023 a 11/12/2023. </a:t>
            </a:r>
          </a:p>
          <a:p>
            <a:r>
              <a:rPr lang="pt-BR" sz="2000" dirty="0" smtClean="0"/>
              <a:t>Além do plano de Ação, os Estados, o Distrito Federal e os Municípios precisam elaborar o Plano Anual de Aplicação dos Recursos (PAAR). </a:t>
            </a:r>
          </a:p>
          <a:p>
            <a:r>
              <a:rPr lang="pt-BR" sz="2000" dirty="0" smtClean="0"/>
              <a:t>A sociedade civil deverá ser ouvida na elaboração do PAAR, preferencialmente por meio dos seus representantes nos Conselhos de Cultura, ou, na ausência destes, em assembléias gerais junto aos agentes e fazedores de cultura do território.</a:t>
            </a:r>
            <a:endParaRPr lang="pt-BR" sz="2000" dirty="0"/>
          </a:p>
        </p:txBody>
      </p:sp>
      <p:pic>
        <p:nvPicPr>
          <p:cNvPr id="4" name="Imagem 3" descr="marca_PNAB_CMYK_preferenci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14290"/>
            <a:ext cx="1285884" cy="7026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marca_PNAB_CMYK_preferenci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14290"/>
            <a:ext cx="1285884" cy="702664"/>
          </a:xfrm>
          <a:prstGeom prst="rect">
            <a:avLst/>
          </a:prstGeom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3400436"/>
          </a:xfrm>
        </p:spPr>
        <p:txBody>
          <a:bodyPr>
            <a:normAutofit/>
          </a:bodyPr>
          <a:lstStyle/>
          <a:p>
            <a:r>
              <a:rPr lang="pt-BR" dirty="0"/>
              <a:t>Fomento </a:t>
            </a:r>
            <a:r>
              <a:rPr lang="pt-BR" dirty="0" smtClean="0"/>
              <a:t>Cultural - Realização </a:t>
            </a:r>
            <a:r>
              <a:rPr lang="pt-BR" dirty="0"/>
              <a:t>de programas, projetos e ações visando à difusão de obras de caráter artístico e cultural. R$ </a:t>
            </a:r>
            <a:r>
              <a:rPr lang="pt-BR" dirty="0" smtClean="0"/>
              <a:t>150.000,00</a:t>
            </a:r>
            <a:endParaRPr lang="pt-BR" dirty="0"/>
          </a:p>
          <a:p>
            <a:r>
              <a:rPr lang="pt-BR" dirty="0"/>
              <a:t>Obras, Reformas e Aquisição de bens culturais. R$ </a:t>
            </a:r>
            <a:r>
              <a:rPr lang="pt-BR" dirty="0" smtClean="0"/>
              <a:t>176.465,63</a:t>
            </a:r>
            <a:endParaRPr lang="pt-BR" dirty="0"/>
          </a:p>
          <a:p>
            <a:r>
              <a:rPr lang="pt-BR" dirty="0"/>
              <a:t>Custo </a:t>
            </a:r>
            <a:r>
              <a:rPr lang="pt-BR" dirty="0" smtClean="0"/>
              <a:t>operacional. R$ </a:t>
            </a:r>
            <a:r>
              <a:rPr lang="pt-BR" dirty="0"/>
              <a:t> 17.182,00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marca_PNAB_CMYK_preferenci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14290"/>
            <a:ext cx="1285884" cy="702664"/>
          </a:xfrm>
          <a:prstGeom prst="rect">
            <a:avLst/>
          </a:prstGeom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785786" y="2643182"/>
            <a:ext cx="7858180" cy="13573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8800" dirty="0" smtClean="0"/>
              <a:t>PRÉ-PROPOSTAS</a:t>
            </a:r>
            <a:endParaRPr lang="pt-BR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marca_PNAB_CMYK_preferenci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14290"/>
            <a:ext cx="1285884" cy="702664"/>
          </a:xfrm>
          <a:prstGeom prst="rect">
            <a:avLst/>
          </a:prstGeom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268605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pt-BR" sz="8000" b="1" dirty="0"/>
              <a:t>	</a:t>
            </a:r>
            <a:r>
              <a:rPr lang="pt-BR" sz="8000" dirty="0"/>
              <a:t> </a:t>
            </a:r>
            <a:endParaRPr lang="pt-BR" sz="8000" dirty="0" smtClean="0"/>
          </a:p>
          <a:p>
            <a:pPr algn="just"/>
            <a:r>
              <a:rPr lang="pt-BR" sz="8000" dirty="0" smtClean="0"/>
              <a:t>Editais </a:t>
            </a:r>
            <a:r>
              <a:rPr lang="pt-BR" sz="8000" dirty="0"/>
              <a:t>de Chamamento Público para artistas da musica e do circo residentes no município, que prevejam apresentações remuneradas em atividades da </a:t>
            </a:r>
            <a:r>
              <a:rPr lang="pt-BR" sz="8000" dirty="0" smtClean="0"/>
              <a:t>FCCA.</a:t>
            </a:r>
          </a:p>
          <a:p>
            <a:pPr lvl="1" algn="just"/>
            <a:r>
              <a:rPr lang="pt-BR" sz="8000" dirty="0" smtClean="0"/>
              <a:t>15.000,00  - musica</a:t>
            </a:r>
          </a:p>
          <a:p>
            <a:pPr lvl="1" algn="just"/>
            <a:r>
              <a:rPr lang="pt-BR" sz="8000" dirty="0" smtClean="0"/>
              <a:t>5.000,00  - iniciantes</a:t>
            </a:r>
          </a:p>
          <a:p>
            <a:pPr lvl="1" algn="just"/>
            <a:r>
              <a:rPr lang="pt-BR" sz="8000" dirty="0" smtClean="0"/>
              <a:t>5.000,00  - circo</a:t>
            </a:r>
          </a:p>
          <a:p>
            <a:pPr algn="just"/>
            <a:r>
              <a:rPr lang="pt-BR" sz="8000" dirty="0" smtClean="0"/>
              <a:t>Credenciamento de estúdio para gravação, produção e registro de EP, para 2 propostas. </a:t>
            </a:r>
          </a:p>
          <a:p>
            <a:pPr lvl="1" algn="just"/>
            <a:r>
              <a:rPr lang="pt-BR" sz="8000" dirty="0" smtClean="0"/>
              <a:t>15.000,00</a:t>
            </a:r>
            <a:endParaRPr lang="pt-BR" sz="8000" dirty="0"/>
          </a:p>
          <a:p>
            <a:pPr>
              <a:buNone/>
            </a:pP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2241522" y="1357298"/>
            <a:ext cx="46609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 smtClean="0"/>
              <a:t>EIXO 1 - PALCO ABERTO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marca_PNAB_CMYK_preferenci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14290"/>
            <a:ext cx="1285884" cy="702664"/>
          </a:xfrm>
          <a:prstGeom prst="rect">
            <a:avLst/>
          </a:prstGeom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314456" y="1285860"/>
            <a:ext cx="6515088" cy="7858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4400" b="1" dirty="0"/>
              <a:t>EIXO 2 – </a:t>
            </a:r>
            <a:r>
              <a:rPr lang="pt-BR" sz="4400" b="1" dirty="0" smtClean="0"/>
              <a:t>FESTIVAIS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535753" y="2571744"/>
            <a:ext cx="80724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Editais para realização de: </a:t>
            </a:r>
          </a:p>
          <a:p>
            <a:pPr algn="ctr"/>
            <a:endParaRPr lang="pt-BR" sz="2800" dirty="0" smtClean="0"/>
          </a:p>
          <a:p>
            <a:pPr algn="ctr"/>
            <a:r>
              <a:rPr lang="pt-BR" sz="2800" dirty="0" smtClean="0"/>
              <a:t>Festival de Dança - 20.000,00</a:t>
            </a:r>
          </a:p>
          <a:p>
            <a:pPr algn="ctr"/>
            <a:r>
              <a:rPr lang="pt-BR" sz="2800" dirty="0" smtClean="0"/>
              <a:t>Festival de Musica da Terra - 20.000,00</a:t>
            </a:r>
          </a:p>
          <a:p>
            <a:pPr algn="ctr"/>
            <a:r>
              <a:rPr lang="pt-BR" sz="2800" dirty="0" smtClean="0"/>
              <a:t>Festival de Esquetes </a:t>
            </a:r>
            <a:r>
              <a:rPr lang="pt-BR" sz="2800" dirty="0"/>
              <a:t>T</a:t>
            </a:r>
            <a:r>
              <a:rPr lang="pt-BR" sz="2800" dirty="0" smtClean="0"/>
              <a:t>eatrais - 20.000,00</a:t>
            </a:r>
          </a:p>
          <a:p>
            <a:pPr algn="ctr"/>
            <a:r>
              <a:rPr lang="pt-BR" sz="2800" dirty="0" smtClean="0"/>
              <a:t>Festival de Vídeo - 20.000,00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marca_PNAB_CMYK_preferenci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14290"/>
            <a:ext cx="1285884" cy="702664"/>
          </a:xfrm>
          <a:prstGeom prst="rect">
            <a:avLst/>
          </a:prstGeom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142976" y="857232"/>
            <a:ext cx="6858048" cy="7143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3600" b="1" dirty="0" smtClean="0"/>
              <a:t>EIXO 3 – LITERATURA</a:t>
            </a:r>
            <a:endParaRPr lang="pt-BR" sz="3600" b="1" dirty="0"/>
          </a:p>
        </p:txBody>
      </p:sp>
      <p:sp>
        <p:nvSpPr>
          <p:cNvPr id="5" name="Retângulo 4"/>
          <p:cNvSpPr/>
          <p:nvPr/>
        </p:nvSpPr>
        <p:spPr>
          <a:xfrm>
            <a:off x="607191" y="1785926"/>
            <a:ext cx="792961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dirty="0" smtClean="0"/>
              <a:t>Concurso </a:t>
            </a:r>
            <a:r>
              <a:rPr lang="pt-BR" sz="2200" dirty="0"/>
              <a:t>de Poesia  voltado para o município ou para região “Caminhos do Poeta Casimiro de </a:t>
            </a:r>
            <a:r>
              <a:rPr lang="pt-BR" sz="2200" dirty="0" smtClean="0"/>
              <a:t>Abreu” - 5.000,00</a:t>
            </a:r>
          </a:p>
          <a:p>
            <a:pPr algn="ctr"/>
            <a:endParaRPr lang="pt-BR" sz="2200" dirty="0" smtClean="0"/>
          </a:p>
          <a:p>
            <a:pPr algn="ctr"/>
            <a:r>
              <a:rPr lang="pt-BR" sz="2200" dirty="0" smtClean="0"/>
              <a:t>Publicação </a:t>
            </a:r>
            <a:r>
              <a:rPr lang="pt-BR" sz="2200" dirty="0"/>
              <a:t>de livros para autores que já tenham trabalhos </a:t>
            </a:r>
            <a:r>
              <a:rPr lang="pt-BR" sz="2200" dirty="0" smtClean="0"/>
              <a:t>anteriores – 20.000,00</a:t>
            </a:r>
          </a:p>
          <a:p>
            <a:pPr algn="ctr"/>
            <a:endParaRPr lang="pt-BR" sz="2200" dirty="0"/>
          </a:p>
          <a:p>
            <a:pPr algn="ctr"/>
            <a:r>
              <a:rPr lang="pt-BR" sz="2200" dirty="0" smtClean="0"/>
              <a:t> Publicação </a:t>
            </a:r>
            <a:r>
              <a:rPr lang="pt-BR" sz="2200" dirty="0"/>
              <a:t>de livros de autores que nunca </a:t>
            </a:r>
            <a:r>
              <a:rPr lang="pt-BR" sz="2200" dirty="0" smtClean="0"/>
              <a:t>publicaram - 20.000,00</a:t>
            </a:r>
          </a:p>
          <a:p>
            <a:pPr algn="ctr"/>
            <a:endParaRPr lang="pt-BR" sz="2200" dirty="0" smtClean="0"/>
          </a:p>
          <a:p>
            <a:pPr algn="ctr"/>
            <a:r>
              <a:rPr lang="pt-BR" sz="2200" dirty="0" smtClean="0"/>
              <a:t>Publicação </a:t>
            </a:r>
            <a:r>
              <a:rPr lang="pt-BR" sz="2200" dirty="0"/>
              <a:t>de livro com poemas selecionados no Concurso de </a:t>
            </a:r>
            <a:r>
              <a:rPr lang="pt-BR" sz="2200" dirty="0" smtClean="0"/>
              <a:t>Poesias</a:t>
            </a:r>
            <a:r>
              <a:rPr lang="pt-BR" sz="2200" dirty="0"/>
              <a:t> </a:t>
            </a:r>
            <a:r>
              <a:rPr lang="pt-BR" sz="2200" dirty="0" smtClean="0"/>
              <a:t>- 10.000,00</a:t>
            </a:r>
          </a:p>
          <a:p>
            <a:pPr algn="ctr"/>
            <a:endParaRPr lang="pt-BR" sz="2200" dirty="0" smtClean="0"/>
          </a:p>
          <a:p>
            <a:pPr algn="ctr"/>
            <a:r>
              <a:rPr lang="pt-BR" sz="2200" dirty="0" smtClean="0"/>
              <a:t>Aquisição </a:t>
            </a:r>
            <a:r>
              <a:rPr lang="pt-BR" sz="2200" dirty="0"/>
              <a:t>de livros de autores que tenham publicado para o acervo da FCCA e das bibliotecas e salas de leitura do </a:t>
            </a:r>
            <a:r>
              <a:rPr lang="pt-BR" sz="2200" dirty="0" smtClean="0"/>
              <a:t>município - 10.000,00 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marca_PNAB_CMYK_preferenci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14290"/>
            <a:ext cx="1285884" cy="702664"/>
          </a:xfrm>
          <a:prstGeom prst="rect">
            <a:avLst/>
          </a:prstGeom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000100" y="1428736"/>
            <a:ext cx="7143800" cy="57150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t-BR" sz="4400" b="1" dirty="0" smtClean="0"/>
              <a:t>EIXO 4 – CARNAVAL E CULTURA POPULAR</a:t>
            </a:r>
            <a:endParaRPr lang="pt-BR" b="1" dirty="0"/>
          </a:p>
        </p:txBody>
      </p:sp>
      <p:sp>
        <p:nvSpPr>
          <p:cNvPr id="5" name="Retângulo 4"/>
          <p:cNvSpPr/>
          <p:nvPr/>
        </p:nvSpPr>
        <p:spPr>
          <a:xfrm>
            <a:off x="607191" y="2643182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Apoio </a:t>
            </a:r>
            <a:r>
              <a:rPr lang="pt-BR" sz="2400" dirty="0"/>
              <a:t>a novos blocos nos quatro distritos</a:t>
            </a:r>
            <a:r>
              <a:rPr lang="pt-BR" sz="2400" dirty="0" smtClean="0"/>
              <a:t>;</a:t>
            </a:r>
          </a:p>
          <a:p>
            <a:pPr algn="ctr"/>
            <a:r>
              <a:rPr lang="pt-BR" sz="2400" dirty="0"/>
              <a:t>6</a:t>
            </a:r>
            <a:r>
              <a:rPr lang="pt-BR" sz="2400" dirty="0" smtClean="0"/>
              <a:t>0.000,00 </a:t>
            </a:r>
            <a:endParaRPr lang="pt-BR" sz="2400" dirty="0"/>
          </a:p>
          <a:p>
            <a:pPr algn="ctr"/>
            <a:r>
              <a:rPr lang="pt-BR" sz="2400" dirty="0" smtClean="0"/>
              <a:t>Concurso </a:t>
            </a:r>
            <a:r>
              <a:rPr lang="pt-BR" sz="2400" dirty="0"/>
              <a:t>de Fantasias </a:t>
            </a:r>
            <a:r>
              <a:rPr lang="pt-BR" sz="2400" dirty="0" smtClean="0"/>
              <a:t>Carnavalescas;</a:t>
            </a:r>
          </a:p>
          <a:p>
            <a:pPr algn="ctr"/>
            <a:r>
              <a:rPr lang="pt-BR" sz="2400" dirty="0"/>
              <a:t>5</a:t>
            </a:r>
            <a:r>
              <a:rPr lang="pt-BR" sz="2400" dirty="0" smtClean="0"/>
              <a:t>.000,00</a:t>
            </a:r>
          </a:p>
          <a:p>
            <a:pPr algn="ctr"/>
            <a:r>
              <a:rPr lang="pt-BR" sz="2400" dirty="0" smtClean="0"/>
              <a:t>Concurso </a:t>
            </a:r>
            <a:r>
              <a:rPr lang="pt-BR" sz="2400" dirty="0"/>
              <a:t>de Marchinhas de Carnaval</a:t>
            </a:r>
            <a:r>
              <a:rPr lang="pt-BR" sz="2400" dirty="0" smtClean="0"/>
              <a:t>.</a:t>
            </a:r>
          </a:p>
          <a:p>
            <a:pPr algn="ctr"/>
            <a:r>
              <a:rPr lang="pt-BR" sz="2400" dirty="0" smtClean="0"/>
              <a:t>10.000,00</a:t>
            </a:r>
            <a:endParaRPr lang="pt-B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marca_PNAB_CMYK_preferenci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14290"/>
            <a:ext cx="1285884" cy="702664"/>
          </a:xfrm>
          <a:prstGeom prst="rect">
            <a:avLst/>
          </a:prstGeom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142976" y="1428736"/>
            <a:ext cx="6858048" cy="7858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4400" b="1" dirty="0" smtClean="0"/>
              <a:t>EIXO 5 - ARTES URBANAS</a:t>
            </a:r>
            <a:endParaRPr lang="pt-BR" b="1" dirty="0"/>
          </a:p>
        </p:txBody>
      </p:sp>
      <p:sp>
        <p:nvSpPr>
          <p:cNvPr id="5" name="Retângulo 4"/>
          <p:cNvSpPr/>
          <p:nvPr/>
        </p:nvSpPr>
        <p:spPr>
          <a:xfrm>
            <a:off x="607191" y="3000372"/>
            <a:ext cx="792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Rodas </a:t>
            </a:r>
            <a:r>
              <a:rPr lang="pt-BR" sz="2400" dirty="0"/>
              <a:t>culturais com integração de grafite e skate</a:t>
            </a:r>
            <a:r>
              <a:rPr lang="pt-BR" sz="2400" dirty="0" smtClean="0"/>
              <a:t>.</a:t>
            </a:r>
          </a:p>
          <a:p>
            <a:pPr algn="ctr"/>
            <a:r>
              <a:rPr lang="pt-BR" sz="2400" dirty="0" smtClean="0"/>
              <a:t>10.000,00</a:t>
            </a:r>
            <a:endParaRPr lang="pt-B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481</Words>
  <Application>Microsoft Office PowerPoint</Application>
  <PresentationFormat>Apresentação na tela (4:3)</PresentationFormat>
  <Paragraphs>69</Paragraphs>
  <Slides>12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FCCA</dc:creator>
  <cp:lastModifiedBy>FCCA</cp:lastModifiedBy>
  <cp:revision>38</cp:revision>
  <dcterms:created xsi:type="dcterms:W3CDTF">2024-04-05T13:26:38Z</dcterms:created>
  <dcterms:modified xsi:type="dcterms:W3CDTF">2024-04-09T18:32:13Z</dcterms:modified>
</cp:coreProperties>
</file>